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58" r:id="rId3"/>
    <p:sldId id="257" r:id="rId4"/>
    <p:sldId id="259" r:id="rId5"/>
    <p:sldId id="263" r:id="rId6"/>
    <p:sldId id="262" r:id="rId7"/>
    <p:sldId id="261" r:id="rId8"/>
    <p:sldId id="264" r:id="rId9"/>
    <p:sldId id="260"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74953" autoAdjust="0"/>
  </p:normalViewPr>
  <p:slideViewPr>
    <p:cSldViewPr>
      <p:cViewPr varScale="1">
        <p:scale>
          <a:sx n="55" d="100"/>
          <a:sy n="55" d="100"/>
        </p:scale>
        <p:origin x="1194" y="66"/>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908" y="-22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F520915-2D4E-412C-90E5-822A1023B108}" type="datetimeFigureOut">
              <a:rPr lang="fr-FR" smtClean="0"/>
              <a:pPr/>
              <a:t>19/12/2017</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E58B061-C09E-4746-B7F5-AF4855630B6F}" type="slidenum">
              <a:rPr lang="fr-FR" smtClean="0"/>
              <a:pPr/>
              <a:t>‹N°›</a:t>
            </a:fld>
            <a:endParaRPr lang="fr-FR"/>
          </a:p>
        </p:txBody>
      </p:sp>
    </p:spTree>
    <p:extLst>
      <p:ext uri="{BB962C8B-B14F-4D97-AF65-F5344CB8AC3E}">
        <p14:creationId xmlns:p14="http://schemas.microsoft.com/office/powerpoint/2010/main" val="914957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69CCCA8-BC65-4B9A-BFD0-C4B71813B48D}" type="datetimeFigureOut">
              <a:rPr lang="fr-FR" smtClean="0"/>
              <a:pPr/>
              <a:t>19/12/2017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9408505-0809-411A-A12F-983B6B2B143F}" type="slidenum">
              <a:rPr lang="fr-FR" smtClean="0"/>
              <a:pPr/>
              <a:t>‹N°›</a:t>
            </a:fld>
            <a:endParaRPr lang="fr-FR"/>
          </a:p>
        </p:txBody>
      </p:sp>
    </p:spTree>
    <p:extLst>
      <p:ext uri="{BB962C8B-B14F-4D97-AF65-F5344CB8AC3E}">
        <p14:creationId xmlns:p14="http://schemas.microsoft.com/office/powerpoint/2010/main" val="3576926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9408505-0809-411A-A12F-983B6B2B143F}" type="slidenum">
              <a:rPr lang="fr-FR" smtClean="0"/>
              <a:pPr/>
              <a:t>1</a:t>
            </a:fld>
            <a:endParaRPr lang="fr-FR"/>
          </a:p>
        </p:txBody>
      </p:sp>
    </p:spTree>
    <p:extLst>
      <p:ext uri="{BB962C8B-B14F-4D97-AF65-F5344CB8AC3E}">
        <p14:creationId xmlns:p14="http://schemas.microsoft.com/office/powerpoint/2010/main" val="10555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9408505-0809-411A-A12F-983B6B2B143F}" type="slidenum">
              <a:rPr lang="fr-FR" smtClean="0"/>
              <a:pPr/>
              <a:t>3</a:t>
            </a:fld>
            <a:endParaRPr lang="fr-FR"/>
          </a:p>
        </p:txBody>
      </p:sp>
    </p:spTree>
    <p:extLst>
      <p:ext uri="{BB962C8B-B14F-4D97-AF65-F5344CB8AC3E}">
        <p14:creationId xmlns:p14="http://schemas.microsoft.com/office/powerpoint/2010/main" val="2703688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groupe de travail mixte</a:t>
            </a:r>
            <a:r>
              <a:rPr lang="fr-FR" baseline="0" dirty="0" smtClean="0"/>
              <a:t> culture et tourisme : techniciens, prestataires du tourisme, acteurs du patrimoine et des arts.</a:t>
            </a:r>
            <a:endParaRPr lang="fr-FR" dirty="0"/>
          </a:p>
        </p:txBody>
      </p:sp>
      <p:sp>
        <p:nvSpPr>
          <p:cNvPr id="4" name="Espace réservé du numéro de diapositive 3"/>
          <p:cNvSpPr>
            <a:spLocks noGrp="1"/>
          </p:cNvSpPr>
          <p:nvPr>
            <p:ph type="sldNum" sz="quarter" idx="10"/>
          </p:nvPr>
        </p:nvSpPr>
        <p:spPr/>
        <p:txBody>
          <a:bodyPr/>
          <a:lstStyle/>
          <a:p>
            <a:fld id="{29408505-0809-411A-A12F-983B6B2B143F}" type="slidenum">
              <a:rPr lang="fr-FR" smtClean="0"/>
              <a:pPr/>
              <a:t>4</a:t>
            </a:fld>
            <a:endParaRPr lang="fr-FR"/>
          </a:p>
        </p:txBody>
      </p:sp>
    </p:spTree>
    <p:extLst>
      <p:ext uri="{BB962C8B-B14F-4D97-AF65-F5344CB8AC3E}">
        <p14:creationId xmlns:p14="http://schemas.microsoft.com/office/powerpoint/2010/main" val="108526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Travailler ensemble</a:t>
            </a:r>
            <a:r>
              <a:rPr lang="fr-FR" baseline="0" dirty="0" smtClean="0"/>
              <a:t> car personne n’est propriétaire de la culture et du patrimoine</a:t>
            </a:r>
          </a:p>
          <a:p>
            <a:endParaRPr lang="fr-FR" baseline="0" dirty="0" smtClean="0"/>
          </a:p>
          <a:p>
            <a:pPr marL="171450" indent="-171450">
              <a:buFontTx/>
              <a:buChar char="-"/>
            </a:pPr>
            <a:r>
              <a:rPr lang="fr-FR" baseline="0" dirty="0" smtClean="0"/>
              <a:t>il y a des intérêts objectifs commun : pas culture beaucoup moins de tourisme et pas de tourisme = difficulté à faire vivre le patrimoine. </a:t>
            </a:r>
          </a:p>
          <a:p>
            <a:pPr marL="171450" indent="-171450">
              <a:buFontTx/>
              <a:buChar char="-"/>
            </a:pPr>
            <a:r>
              <a:rPr lang="fr-FR" baseline="0" dirty="0" smtClean="0"/>
              <a:t>Bénéficier des savoir faire des uns et des autres pour pérenniser les activité grâce à la qualité de l’offre et à la qualité de la mise en tourisme / mise en marché</a:t>
            </a:r>
            <a:endParaRPr lang="fr-FR" dirty="0" smtClean="0"/>
          </a:p>
          <a:p>
            <a:endParaRPr lang="fr-FR" dirty="0" smtClean="0"/>
          </a:p>
          <a:p>
            <a:r>
              <a:rPr lang="fr-FR" dirty="0" smtClean="0"/>
              <a:t>Solidarité</a:t>
            </a:r>
            <a:r>
              <a:rPr lang="fr-FR" baseline="0" dirty="0" smtClean="0"/>
              <a:t> sur le territoire :  exemple des parcours </a:t>
            </a:r>
            <a:r>
              <a:rPr lang="fr-FR" baseline="0" dirty="0" err="1" smtClean="0"/>
              <a:t>archéos</a:t>
            </a:r>
            <a:r>
              <a:rPr lang="fr-FR" baseline="0" dirty="0" smtClean="0"/>
              <a:t> : plus il y aura de parcours réalisés et plus cet atout sera visible et attractif. (cf. profiter de la démarche Unesco de Carnac). Faire que l’investissement de quelques uns ne soit pas perdu. Ce projet est prioritaire pour la DRAC. </a:t>
            </a:r>
          </a:p>
          <a:p>
            <a:r>
              <a:rPr lang="fr-FR" baseline="0" dirty="0" smtClean="0"/>
              <a:t>Valable pour toutes les thématiques de la destination.</a:t>
            </a:r>
            <a:endParaRPr lang="fr-FR" dirty="0"/>
          </a:p>
        </p:txBody>
      </p:sp>
      <p:sp>
        <p:nvSpPr>
          <p:cNvPr id="4" name="Espace réservé du numéro de diapositive 3"/>
          <p:cNvSpPr>
            <a:spLocks noGrp="1"/>
          </p:cNvSpPr>
          <p:nvPr>
            <p:ph type="sldNum" sz="quarter" idx="10"/>
          </p:nvPr>
        </p:nvSpPr>
        <p:spPr/>
        <p:txBody>
          <a:bodyPr/>
          <a:lstStyle/>
          <a:p>
            <a:fld id="{29408505-0809-411A-A12F-983B6B2B143F}" type="slidenum">
              <a:rPr lang="fr-FR" smtClean="0"/>
              <a:pPr/>
              <a:t>7</a:t>
            </a:fld>
            <a:endParaRPr lang="fr-FR"/>
          </a:p>
        </p:txBody>
      </p:sp>
    </p:spTree>
    <p:extLst>
      <p:ext uri="{BB962C8B-B14F-4D97-AF65-F5344CB8AC3E}">
        <p14:creationId xmlns:p14="http://schemas.microsoft.com/office/powerpoint/2010/main" val="37480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9408505-0809-411A-A12F-983B6B2B143F}" type="slidenum">
              <a:rPr lang="fr-FR" smtClean="0"/>
              <a:pPr/>
              <a:t>9</a:t>
            </a:fld>
            <a:endParaRPr lang="fr-FR"/>
          </a:p>
        </p:txBody>
      </p:sp>
    </p:spTree>
    <p:extLst>
      <p:ext uri="{BB962C8B-B14F-4D97-AF65-F5344CB8AC3E}">
        <p14:creationId xmlns:p14="http://schemas.microsoft.com/office/powerpoint/2010/main" val="1726614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1928794" y="2143116"/>
            <a:ext cx="6986606" cy="1470025"/>
          </a:xfrm>
        </p:spPr>
        <p:txBody>
          <a:bodyPr anchor="b"/>
          <a:lstStyle>
            <a:lvl1pPr>
              <a:defRPr sz="4400">
                <a:solidFill>
                  <a:schemeClr val="bg1"/>
                </a:solidFill>
              </a:defRPr>
            </a:lvl1pPr>
          </a:lstStyle>
          <a:p>
            <a:r>
              <a:rPr kumimoji="0" lang="fr-FR" dirty="0" smtClean="0"/>
              <a:t>Cliquez pour modifier le style du titre</a:t>
            </a:r>
            <a:endParaRPr kumimoji="0" lang="en-US" dirty="0"/>
          </a:p>
        </p:txBody>
      </p:sp>
      <p:sp>
        <p:nvSpPr>
          <p:cNvPr id="9" name="Sous-titre 8"/>
          <p:cNvSpPr>
            <a:spLocks noGrp="1"/>
          </p:cNvSpPr>
          <p:nvPr>
            <p:ph type="subTitle" idx="1"/>
          </p:nvPr>
        </p:nvSpPr>
        <p:spPr>
          <a:xfrm>
            <a:off x="1928794" y="4000504"/>
            <a:ext cx="3500462" cy="1000132"/>
          </a:xfrm>
        </p:spPr>
        <p:txBody>
          <a:bodyPr/>
          <a:lstStyle>
            <a:lvl1pPr marL="64008" indent="0" algn="l">
              <a:buNone/>
              <a:defRPr sz="2400">
                <a:solidFill>
                  <a:schemeClr val="tx2"/>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Cliquez pour modifier le style des sous-titres du masque</a:t>
            </a:r>
            <a:endParaRPr kumimoji="0" lang="en-US" dirty="0"/>
          </a:p>
        </p:txBody>
      </p:sp>
      <p:sp>
        <p:nvSpPr>
          <p:cNvPr id="28" name="Espace réservé de la date 27"/>
          <p:cNvSpPr>
            <a:spLocks noGrp="1"/>
          </p:cNvSpPr>
          <p:nvPr>
            <p:ph type="dt" sz="half" idx="10"/>
          </p:nvPr>
        </p:nvSpPr>
        <p:spPr>
          <a:xfrm>
            <a:off x="8183880" y="6215082"/>
            <a:ext cx="960120" cy="457200"/>
          </a:xfrm>
        </p:spPr>
        <p:txBody>
          <a:bodyPr/>
          <a:lstStyle/>
          <a:p>
            <a:fld id="{C3F416CD-67A3-4CF0-A210-F6AF31AC147F}" type="datetimeFigureOut">
              <a:rPr lang="en-US" smtClean="0"/>
              <a:pPr/>
              <a:t>12/19/2017</a:t>
            </a:fld>
            <a:endParaRPr lang="en-US"/>
          </a:p>
        </p:txBody>
      </p:sp>
      <p:sp>
        <p:nvSpPr>
          <p:cNvPr id="17" name="Espace réservé du pied de page 16"/>
          <p:cNvSpPr>
            <a:spLocks noGrp="1"/>
          </p:cNvSpPr>
          <p:nvPr>
            <p:ph type="ftr" sz="quarter" idx="11"/>
          </p:nvPr>
        </p:nvSpPr>
        <p:spPr>
          <a:xfrm>
            <a:off x="6929454" y="6215082"/>
            <a:ext cx="1295400" cy="457200"/>
          </a:xfrm>
        </p:spPr>
        <p:txBody>
          <a:bodyPr/>
          <a:lstStyle/>
          <a:p>
            <a:endParaRPr kumimoji="0" lang="en-US" dirty="0"/>
          </a:p>
        </p:txBody>
      </p:sp>
      <p:pic>
        <p:nvPicPr>
          <p:cNvPr id="18" name="Image 17" descr="Bon Repos 73632 photo EricLegret.JPG"/>
          <p:cNvPicPr>
            <a:picLocks noChangeAspect="1"/>
          </p:cNvPicPr>
          <p:nvPr userDrawn="1"/>
        </p:nvPicPr>
        <p:blipFill>
          <a:blip r:embed="rId2" cstate="print"/>
          <a:stretch>
            <a:fillRect/>
          </a:stretch>
        </p:blipFill>
        <p:spPr>
          <a:xfrm>
            <a:off x="0" y="214290"/>
            <a:ext cx="1714512" cy="1142685"/>
          </a:xfrm>
          <a:prstGeom prst="rect">
            <a:avLst/>
          </a:prstGeom>
        </p:spPr>
      </p:pic>
      <p:pic>
        <p:nvPicPr>
          <p:cNvPr id="20" name="Image 19" descr="C de loisirs 75041 photo EricLegret.JPG"/>
          <p:cNvPicPr>
            <a:picLocks noChangeAspect="1"/>
          </p:cNvPicPr>
          <p:nvPr userDrawn="1"/>
        </p:nvPicPr>
        <p:blipFill>
          <a:blip r:embed="rId3" cstate="print"/>
          <a:stretch>
            <a:fillRect/>
          </a:stretch>
        </p:blipFill>
        <p:spPr>
          <a:xfrm>
            <a:off x="0" y="1634620"/>
            <a:ext cx="1705669" cy="1080000"/>
          </a:xfrm>
          <a:prstGeom prst="rect">
            <a:avLst/>
          </a:prstGeom>
        </p:spPr>
      </p:pic>
      <p:pic>
        <p:nvPicPr>
          <p:cNvPr id="21" name="Image 20" descr="M de l'enfance 74871 photo EricLegret.JPG"/>
          <p:cNvPicPr>
            <a:picLocks noChangeAspect="1"/>
          </p:cNvPicPr>
          <p:nvPr userDrawn="1"/>
        </p:nvPicPr>
        <p:blipFill>
          <a:blip r:embed="rId4" cstate="print"/>
          <a:stretch>
            <a:fillRect/>
          </a:stretch>
        </p:blipFill>
        <p:spPr>
          <a:xfrm>
            <a:off x="0" y="2991942"/>
            <a:ext cx="1705669" cy="1080000"/>
          </a:xfrm>
          <a:prstGeom prst="rect">
            <a:avLst/>
          </a:prstGeom>
        </p:spPr>
      </p:pic>
      <p:pic>
        <p:nvPicPr>
          <p:cNvPr id="22" name="Image 21" descr="Aprobois 74153 photo EricLegret.JPG"/>
          <p:cNvPicPr>
            <a:picLocks noChangeAspect="1"/>
          </p:cNvPicPr>
          <p:nvPr userDrawn="1"/>
        </p:nvPicPr>
        <p:blipFill>
          <a:blip r:embed="rId5" cstate="print"/>
          <a:stretch>
            <a:fillRect/>
          </a:stretch>
        </p:blipFill>
        <p:spPr>
          <a:xfrm>
            <a:off x="0" y="4349264"/>
            <a:ext cx="1705669" cy="1080000"/>
          </a:xfrm>
          <a:prstGeom prst="rect">
            <a:avLst/>
          </a:prstGeom>
        </p:spPr>
      </p:pic>
      <p:pic>
        <p:nvPicPr>
          <p:cNvPr id="32" name="Image 31" descr="CH Carhaix 75002 photo EricLegret.JPG"/>
          <p:cNvPicPr>
            <a:picLocks noChangeAspect="1"/>
          </p:cNvPicPr>
          <p:nvPr userDrawn="1"/>
        </p:nvPicPr>
        <p:blipFill>
          <a:blip r:embed="rId6" cstate="print"/>
          <a:stretch>
            <a:fillRect/>
          </a:stretch>
        </p:blipFill>
        <p:spPr>
          <a:xfrm>
            <a:off x="0" y="5778024"/>
            <a:ext cx="1705187" cy="1080000"/>
          </a:xfrm>
          <a:prstGeom prst="rect">
            <a:avLst/>
          </a:prstGeom>
        </p:spPr>
      </p:pic>
      <p:pic>
        <p:nvPicPr>
          <p:cNvPr id="33" name="Image 32" descr="Logo COB quadri officiel.jpg"/>
          <p:cNvPicPr>
            <a:picLocks noChangeAspect="1"/>
          </p:cNvPicPr>
          <p:nvPr userDrawn="1"/>
        </p:nvPicPr>
        <p:blipFill>
          <a:blip r:embed="rId7"/>
          <a:stretch>
            <a:fillRect/>
          </a:stretch>
        </p:blipFill>
        <p:spPr>
          <a:xfrm>
            <a:off x="7871484" y="214290"/>
            <a:ext cx="1024429" cy="12858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3F416CD-67A3-4CF0-A210-F6AF31AC147F}" type="datetimeFigureOut">
              <a:rPr lang="en-US" smtClean="0"/>
              <a:pPr/>
              <a:t>12/19/2017</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3F416CD-67A3-4CF0-A210-F6AF31AC147F}" type="datetimeFigureOut">
              <a:rPr lang="en-US" smtClean="0"/>
              <a:pPr/>
              <a:t>12/19/2017</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dirty="0" smtClean="0"/>
              <a:t>Cliquez pour modifier le style du titre</a:t>
            </a:r>
            <a:endParaRPr kumimoji="0" lang="en-US" dirty="0"/>
          </a:p>
        </p:txBody>
      </p:sp>
      <p:sp>
        <p:nvSpPr>
          <p:cNvPr id="3" name="Espace réservé du contenu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4" name="Espace réservé de la date 3"/>
          <p:cNvSpPr>
            <a:spLocks noGrp="1"/>
          </p:cNvSpPr>
          <p:nvPr>
            <p:ph type="dt" sz="half" idx="10"/>
          </p:nvPr>
        </p:nvSpPr>
        <p:spPr/>
        <p:txBody>
          <a:bodyPr/>
          <a:lstStyle/>
          <a:p>
            <a:fld id="{C3F416CD-67A3-4CF0-A210-F6AF31AC147F}" type="datetimeFigureOut">
              <a:rPr lang="en-US" smtClean="0"/>
              <a:pPr/>
              <a:t>12/19/2017</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96652B35-718D-4E28-AFEB-B694A3B357E8}" type="slidenum">
              <a:rPr kumimoji="0" lang="en-US" smtClean="0"/>
              <a:pPr/>
              <a:t>‹N°›</a:t>
            </a:fld>
            <a:endParaRPr kumimoji="0" lang="en-US"/>
          </a:p>
        </p:txBody>
      </p:sp>
      <p:pic>
        <p:nvPicPr>
          <p:cNvPr id="7" name="Image 6" descr="Logo COB quadri officiel.jpg"/>
          <p:cNvPicPr>
            <a:picLocks noChangeAspect="1"/>
          </p:cNvPicPr>
          <p:nvPr userDrawn="1"/>
        </p:nvPicPr>
        <p:blipFill>
          <a:blip r:embed="rId2"/>
          <a:stretch>
            <a:fillRect/>
          </a:stretch>
        </p:blipFill>
        <p:spPr>
          <a:xfrm>
            <a:off x="214282" y="6215082"/>
            <a:ext cx="428596" cy="53798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3F416CD-67A3-4CF0-A210-F6AF31AC147F}" type="datetimeFigureOut">
              <a:rPr lang="en-US" smtClean="0"/>
              <a:pPr/>
              <a:t>12/19/2017</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96652B35-718D-4E28-AFEB-B694A3B357E8}" type="slidenum">
              <a:rPr kumimoji="0" lang="en-US" smtClean="0"/>
              <a:pPr/>
              <a:t>‹N°›</a:t>
            </a:fld>
            <a:endParaRPr kumimoji="0" lang="en-US"/>
          </a:p>
        </p:txBody>
      </p:sp>
      <p:pic>
        <p:nvPicPr>
          <p:cNvPr id="7" name="Image 6" descr="Logo COB quadri officiel.jpg"/>
          <p:cNvPicPr>
            <a:picLocks noChangeAspect="1"/>
          </p:cNvPicPr>
          <p:nvPr userDrawn="1"/>
        </p:nvPicPr>
        <p:blipFill>
          <a:blip r:embed="rId2"/>
          <a:stretch>
            <a:fillRect/>
          </a:stretch>
        </p:blipFill>
        <p:spPr>
          <a:xfrm>
            <a:off x="214282" y="6215082"/>
            <a:ext cx="428596" cy="53798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3F416CD-67A3-4CF0-A210-F6AF31AC147F}" type="datetimeFigureOut">
              <a:rPr lang="en-US" smtClean="0"/>
              <a:pPr/>
              <a:t>12/19/2017</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96652B35-718D-4E28-AFEB-B694A3B357E8}" type="slidenum">
              <a:rPr kumimoji="0" lang="en-US" smtClean="0"/>
              <a:pPr/>
              <a:t>‹N°›</a:t>
            </a:fld>
            <a:endParaRPr kumimoji="0" lang="en-US"/>
          </a:p>
        </p:txBody>
      </p:sp>
      <p:pic>
        <p:nvPicPr>
          <p:cNvPr id="8" name="Image 7" descr="Logo COB quadri officiel.jpg"/>
          <p:cNvPicPr>
            <a:picLocks noChangeAspect="1"/>
          </p:cNvPicPr>
          <p:nvPr userDrawn="1"/>
        </p:nvPicPr>
        <p:blipFill>
          <a:blip r:embed="rId2"/>
          <a:stretch>
            <a:fillRect/>
          </a:stretch>
        </p:blipFill>
        <p:spPr>
          <a:xfrm>
            <a:off x="142844" y="6143644"/>
            <a:ext cx="428596" cy="537982"/>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12/19/2017</a:t>
            </a:fld>
            <a:endParaRPr lang="en-US"/>
          </a:p>
        </p:txBody>
      </p:sp>
      <p:sp>
        <p:nvSpPr>
          <p:cNvPr id="27" name="Espace réservé du numéro de diapositive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‹N°›</a:t>
            </a:fld>
            <a:endParaRPr kumimoji="0" lang="en-US"/>
          </a:p>
        </p:txBody>
      </p:sp>
      <p:sp>
        <p:nvSpPr>
          <p:cNvPr id="28" name="Espace réservé du pied de page 27"/>
          <p:cNvSpPr>
            <a:spLocks noGrp="1"/>
          </p:cNvSpPr>
          <p:nvPr>
            <p:ph type="ftr" sz="quarter" idx="12"/>
          </p:nvPr>
        </p:nvSpPr>
        <p:spPr/>
        <p:txBody>
          <a:bodyPr rtlCol="0"/>
          <a:lstStyle/>
          <a:p>
            <a:endParaRPr kumimoji="0" lang="en-US"/>
          </a:p>
        </p:txBody>
      </p:sp>
      <p:pic>
        <p:nvPicPr>
          <p:cNvPr id="10" name="Image 9" descr="Logo COB quadri officiel.jpg"/>
          <p:cNvPicPr>
            <a:picLocks noChangeAspect="1"/>
          </p:cNvPicPr>
          <p:nvPr userDrawn="1"/>
        </p:nvPicPr>
        <p:blipFill>
          <a:blip r:embed="rId2"/>
          <a:stretch>
            <a:fillRect/>
          </a:stretch>
        </p:blipFill>
        <p:spPr>
          <a:xfrm>
            <a:off x="142844" y="6143644"/>
            <a:ext cx="428596" cy="537982"/>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fld id="{C3F416CD-67A3-4CF0-A210-F6AF31AC147F}" type="datetimeFigureOut">
              <a:rPr lang="en-US" smtClean="0"/>
              <a:pPr/>
              <a:t>12/19/2017</a:t>
            </a:fld>
            <a:endParaRPr lang="en-US"/>
          </a:p>
        </p:txBody>
      </p:sp>
      <p:sp>
        <p:nvSpPr>
          <p:cNvPr id="4" name="Espace réservé du pied de page 3"/>
          <p:cNvSpPr>
            <a:spLocks noGrp="1"/>
          </p:cNvSpPr>
          <p:nvPr>
            <p:ph type="ftr" sz="quarter" idx="11"/>
          </p:nvPr>
        </p:nvSpPr>
        <p:spPr>
          <a:xfrm>
            <a:off x="5257800" y="612648"/>
            <a:ext cx="1325880" cy="457200"/>
          </a:xfrm>
        </p:spPr>
        <p:txBody>
          <a:bodyPr/>
          <a:lstStyle/>
          <a:p>
            <a:endParaRPr kumimoji="0" lang="en-US" dirty="0"/>
          </a:p>
        </p:txBody>
      </p:sp>
      <p:sp>
        <p:nvSpPr>
          <p:cNvPr id="5" name="Espace réservé du numéro de diapositive 4"/>
          <p:cNvSpPr>
            <a:spLocks noGrp="1"/>
          </p:cNvSpPr>
          <p:nvPr>
            <p:ph type="sldNum" sz="quarter" idx="12"/>
          </p:nvPr>
        </p:nvSpPr>
        <p:spPr>
          <a:xfrm>
            <a:off x="8174736" y="2272"/>
            <a:ext cx="762000" cy="365760"/>
          </a:xfrm>
        </p:spPr>
        <p:txBody>
          <a:bodyPr/>
          <a:lstStyle/>
          <a:p>
            <a:fld id="{96652B35-718D-4E28-AFEB-B694A3B357E8}" type="slidenum">
              <a:rPr kumimoji="0" lang="en-US" smtClean="0"/>
              <a:pPr/>
              <a:t>‹N°›</a:t>
            </a:fld>
            <a:endParaRPr kumimoji="0"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F416CD-67A3-4CF0-A210-F6AF31AC147F}" type="datetimeFigureOut">
              <a:rPr lang="en-US" smtClean="0"/>
              <a:pPr/>
              <a:t>12/19/2017</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3F416CD-67A3-4CF0-A210-F6AF31AC147F}" type="datetimeFigureOut">
              <a:rPr lang="en-US" smtClean="0"/>
              <a:pPr/>
              <a:t>12/19/2017</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3F416CD-67A3-4CF0-A210-F6AF31AC147F}" type="datetimeFigureOut">
              <a:rPr lang="en-US" smtClean="0"/>
              <a:pPr/>
              <a:t>12/19/2017</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12/19/2017</a:t>
            </a:fld>
            <a:endParaRPr lang="en-US" sz="800" dirty="0">
              <a:solidFill>
                <a:schemeClr val="accent2"/>
              </a:solidFill>
            </a:endParaRPr>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‹N°›</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kreizyarcho.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28794" y="1268760"/>
            <a:ext cx="6986606" cy="2344381"/>
          </a:xfrm>
        </p:spPr>
        <p:txBody>
          <a:bodyPr>
            <a:normAutofit/>
          </a:bodyPr>
          <a:lstStyle/>
          <a:p>
            <a:r>
              <a:rPr lang="fr-FR" dirty="0" smtClean="0"/>
              <a:t>Pays du Centre Ouest Bretagne</a:t>
            </a:r>
            <a:br>
              <a:rPr lang="fr-FR" dirty="0" smtClean="0"/>
            </a:br>
            <a:r>
              <a:rPr lang="fr-FR" dirty="0" smtClean="0"/>
              <a:t>Culture et tourisme</a:t>
            </a:r>
            <a:endParaRPr lang="fr-FR" dirty="0"/>
          </a:p>
        </p:txBody>
      </p:sp>
      <p:sp>
        <p:nvSpPr>
          <p:cNvPr id="3" name="Sous-titre 2"/>
          <p:cNvSpPr>
            <a:spLocks noGrp="1"/>
          </p:cNvSpPr>
          <p:nvPr>
            <p:ph type="subTitle" idx="1"/>
          </p:nvPr>
        </p:nvSpPr>
        <p:spPr>
          <a:xfrm>
            <a:off x="3773182" y="4437112"/>
            <a:ext cx="5142647" cy="1584176"/>
          </a:xfrm>
        </p:spPr>
        <p:txBody>
          <a:bodyPr>
            <a:normAutofit lnSpcReduction="10000"/>
          </a:bodyPr>
          <a:lstStyle/>
          <a:p>
            <a:pPr algn="r"/>
            <a:r>
              <a:rPr lang="fr-FR" dirty="0" smtClean="0"/>
              <a:t>Marie-Hélène COSQUERIC</a:t>
            </a:r>
          </a:p>
          <a:p>
            <a:pPr algn="r"/>
            <a:r>
              <a:rPr lang="fr-FR" dirty="0" smtClean="0"/>
              <a:t>Pays du Centre Ouest Bretagne </a:t>
            </a:r>
          </a:p>
          <a:p>
            <a:pPr algn="r"/>
            <a:endParaRPr lang="fr-FR" dirty="0" smtClean="0"/>
          </a:p>
          <a:p>
            <a:pPr algn="r"/>
            <a:r>
              <a:rPr lang="fr-FR" dirty="0" smtClean="0"/>
              <a:t>Callac le 5 décembre 2017</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6712"/>
            <a:ext cx="8229600" cy="1066800"/>
          </a:xfrm>
        </p:spPr>
        <p:txBody>
          <a:bodyPr>
            <a:normAutofit fontScale="90000"/>
          </a:bodyPr>
          <a:lstStyle/>
          <a:p>
            <a:r>
              <a:rPr lang="fr-FR" dirty="0" smtClean="0"/>
              <a:t>Mise en réseau des acteurs du patrimoine – les constats</a:t>
            </a:r>
            <a:endParaRPr lang="fr-FR" dirty="0"/>
          </a:p>
        </p:txBody>
      </p:sp>
      <p:sp>
        <p:nvSpPr>
          <p:cNvPr id="3" name="Espace réservé du contenu 2"/>
          <p:cNvSpPr>
            <a:spLocks noGrp="1"/>
          </p:cNvSpPr>
          <p:nvPr>
            <p:ph idx="1"/>
          </p:nvPr>
        </p:nvSpPr>
        <p:spPr>
          <a:xfrm>
            <a:off x="457200" y="2060848"/>
            <a:ext cx="8229600" cy="4671024"/>
          </a:xfrm>
        </p:spPr>
        <p:txBody>
          <a:bodyPr>
            <a:normAutofit fontScale="92500" lnSpcReduction="10000"/>
          </a:bodyPr>
          <a:lstStyle/>
          <a:p>
            <a:r>
              <a:rPr lang="fr-FR" dirty="0" smtClean="0"/>
              <a:t>Besoin de renverser l’image négative</a:t>
            </a:r>
          </a:p>
          <a:p>
            <a:r>
              <a:rPr lang="fr-FR" dirty="0" smtClean="0"/>
              <a:t>Le Centre </a:t>
            </a:r>
            <a:r>
              <a:rPr lang="fr-FR" dirty="0" err="1" smtClean="0"/>
              <a:t>Bzh</a:t>
            </a:r>
            <a:r>
              <a:rPr lang="fr-FR" dirty="0" smtClean="0"/>
              <a:t> : devenir une destination à part entière</a:t>
            </a:r>
          </a:p>
          <a:p>
            <a:r>
              <a:rPr lang="fr-FR" dirty="0" smtClean="0"/>
              <a:t>Patrimoine + tourisme : un modèle économique insuffisant : développement toute l’année (scolaires, </a:t>
            </a:r>
            <a:r>
              <a:rPr lang="fr-FR" dirty="0" err="1" smtClean="0"/>
              <a:t>etc</a:t>
            </a:r>
            <a:r>
              <a:rPr lang="fr-FR" dirty="0" smtClean="0"/>
              <a:t>)</a:t>
            </a:r>
          </a:p>
          <a:p>
            <a:r>
              <a:rPr lang="fr-FR" dirty="0" smtClean="0"/>
              <a:t>Contribue à l’économie locale - maintien des commerces de </a:t>
            </a:r>
            <a:r>
              <a:rPr lang="fr-FR" dirty="0" err="1" smtClean="0"/>
              <a:t>proxi</a:t>
            </a:r>
            <a:r>
              <a:rPr lang="fr-FR" dirty="0" smtClean="0"/>
              <a:t> - et l’emplois - animation, </a:t>
            </a:r>
            <a:r>
              <a:rPr lang="fr-FR" dirty="0"/>
              <a:t>e</a:t>
            </a:r>
            <a:r>
              <a:rPr lang="fr-FR" dirty="0" smtClean="0"/>
              <a:t>ntretien restauration du patrimoine</a:t>
            </a:r>
          </a:p>
          <a:p>
            <a:r>
              <a:rPr lang="fr-FR" dirty="0" smtClean="0"/>
              <a:t>Patrimoine lié au développement durable : penser mise en valeur et transmission – enjeu de l’accès toute l’année</a:t>
            </a:r>
          </a:p>
          <a:p>
            <a:r>
              <a:rPr lang="fr-FR" dirty="0" smtClean="0"/>
              <a:t>Nécessité de professionnaliser.</a:t>
            </a:r>
          </a:p>
          <a:p>
            <a:r>
              <a:rPr lang="fr-FR" dirty="0" smtClean="0"/>
              <a:t>Rôle d’une politique portée par les élus.</a:t>
            </a:r>
            <a:endParaRPr lang="fr-FR" dirty="0"/>
          </a:p>
        </p:txBody>
      </p:sp>
    </p:spTree>
    <p:extLst>
      <p:ext uri="{BB962C8B-B14F-4D97-AF65-F5344CB8AC3E}">
        <p14:creationId xmlns:p14="http://schemas.microsoft.com/office/powerpoint/2010/main" val="124392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620688"/>
            <a:ext cx="8229600" cy="1066800"/>
          </a:xfrm>
        </p:spPr>
        <p:txBody>
          <a:bodyPr>
            <a:normAutofit fontScale="90000"/>
          </a:bodyPr>
          <a:lstStyle/>
          <a:p>
            <a:r>
              <a:rPr lang="fr-FR" dirty="0" smtClean="0"/>
              <a:t>Mise en réseau des acteurs du patrimoine : les préconisations :</a:t>
            </a:r>
            <a:endParaRPr lang="fr-FR" dirty="0"/>
          </a:p>
        </p:txBody>
      </p:sp>
      <p:pic>
        <p:nvPicPr>
          <p:cNvPr id="2" name="Espace réservé du contenu 1"/>
          <p:cNvPicPr>
            <a:picLocks noGrp="1" noChangeAspect="1"/>
          </p:cNvPicPr>
          <p:nvPr>
            <p:ph idx="1"/>
          </p:nvPr>
        </p:nvPicPr>
        <p:blipFill>
          <a:blip r:embed="rId3"/>
          <a:stretch>
            <a:fillRect/>
          </a:stretch>
        </p:blipFill>
        <p:spPr>
          <a:xfrm rot="16200000">
            <a:off x="2338757" y="-170402"/>
            <a:ext cx="4707896" cy="830630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148" y="692696"/>
            <a:ext cx="8229600" cy="648072"/>
          </a:xfrm>
        </p:spPr>
        <p:txBody>
          <a:bodyPr>
            <a:normAutofit fontScale="90000"/>
          </a:bodyPr>
          <a:lstStyle/>
          <a:p>
            <a:r>
              <a:rPr lang="fr-FR" dirty="0" err="1" smtClean="0"/>
              <a:t>Kalon</a:t>
            </a:r>
            <a:r>
              <a:rPr lang="fr-FR" dirty="0" smtClean="0"/>
              <a:t> Breizh : groupe culture et tourisme</a:t>
            </a:r>
            <a:endParaRPr lang="fr-FR" dirty="0"/>
          </a:p>
        </p:txBody>
      </p:sp>
      <p:sp>
        <p:nvSpPr>
          <p:cNvPr id="3" name="Espace réservé du contenu 2"/>
          <p:cNvSpPr>
            <a:spLocks noGrp="1"/>
          </p:cNvSpPr>
          <p:nvPr>
            <p:ph idx="1"/>
          </p:nvPr>
        </p:nvSpPr>
        <p:spPr>
          <a:xfrm>
            <a:off x="457200" y="1412776"/>
            <a:ext cx="8229600" cy="5161760"/>
          </a:xfrm>
        </p:spPr>
        <p:txBody>
          <a:bodyPr>
            <a:normAutofit fontScale="92500"/>
          </a:bodyPr>
          <a:lstStyle/>
          <a:p>
            <a:pPr marL="109728" indent="0">
              <a:buNone/>
            </a:pPr>
            <a:r>
              <a:rPr lang="fr-FR" dirty="0"/>
              <a:t>5</a:t>
            </a:r>
            <a:r>
              <a:rPr lang="fr-FR" dirty="0" smtClean="0"/>
              <a:t> thématiques identifiées :</a:t>
            </a:r>
          </a:p>
          <a:p>
            <a:pPr lvl="1"/>
            <a:r>
              <a:rPr lang="fr-FR" dirty="0" smtClean="0"/>
              <a:t>Patrimoine bâti</a:t>
            </a:r>
          </a:p>
          <a:p>
            <a:pPr lvl="1"/>
            <a:r>
              <a:rPr lang="fr-FR" dirty="0" smtClean="0"/>
              <a:t>Fêtes et festivals</a:t>
            </a:r>
          </a:p>
          <a:p>
            <a:pPr lvl="1"/>
            <a:r>
              <a:rPr lang="fr-FR" dirty="0" smtClean="0"/>
              <a:t>Art et création</a:t>
            </a:r>
          </a:p>
          <a:p>
            <a:pPr lvl="1"/>
            <a:r>
              <a:rPr lang="fr-FR" dirty="0" smtClean="0"/>
              <a:t>Identité et langues locales</a:t>
            </a:r>
          </a:p>
          <a:p>
            <a:pPr lvl="1"/>
            <a:r>
              <a:rPr lang="fr-FR" dirty="0" smtClean="0"/>
              <a:t>La ruralité</a:t>
            </a:r>
          </a:p>
          <a:p>
            <a:pPr marL="109728" indent="0">
              <a:buNone/>
            </a:pPr>
            <a:r>
              <a:rPr lang="fr-FR" dirty="0" smtClean="0"/>
              <a:t>Et des valeurs à partager : </a:t>
            </a:r>
          </a:p>
          <a:p>
            <a:pPr lvl="1"/>
            <a:r>
              <a:rPr lang="fr-FR" dirty="0" smtClean="0"/>
              <a:t>Une population attachée à son territoire </a:t>
            </a:r>
          </a:p>
          <a:p>
            <a:pPr lvl="1"/>
            <a:r>
              <a:rPr lang="fr-FR" dirty="0" smtClean="0"/>
              <a:t>La culture accessible au plus grand nombre</a:t>
            </a:r>
          </a:p>
          <a:p>
            <a:pPr lvl="1"/>
            <a:r>
              <a:rPr lang="fr-FR" dirty="0" smtClean="0"/>
              <a:t>Authenticité : la culture vécue et pensée pour les habitants et ouverte à tous</a:t>
            </a:r>
          </a:p>
          <a:p>
            <a:pPr lvl="1"/>
            <a:r>
              <a:rPr lang="fr-FR" dirty="0" smtClean="0"/>
              <a:t>Un milieu associatif, ouvert, solidaire, dynamique, vivant</a:t>
            </a:r>
          </a:p>
          <a:p>
            <a:endParaRPr lang="fr-FR" dirty="0"/>
          </a:p>
        </p:txBody>
      </p:sp>
    </p:spTree>
    <p:extLst>
      <p:ext uri="{BB962C8B-B14F-4D97-AF65-F5344CB8AC3E}">
        <p14:creationId xmlns:p14="http://schemas.microsoft.com/office/powerpoint/2010/main" val="211113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08720"/>
            <a:ext cx="8229600" cy="936104"/>
          </a:xfrm>
        </p:spPr>
        <p:txBody>
          <a:bodyPr>
            <a:normAutofit fontScale="90000"/>
          </a:bodyPr>
          <a:lstStyle/>
          <a:p>
            <a:r>
              <a:rPr lang="fr-FR" dirty="0" smtClean="0"/>
              <a:t/>
            </a:r>
            <a:br>
              <a:rPr lang="fr-FR" dirty="0" smtClean="0"/>
            </a:br>
            <a:r>
              <a:rPr lang="fr-FR" dirty="0" err="1" smtClean="0"/>
              <a:t>Kalon</a:t>
            </a:r>
            <a:r>
              <a:rPr lang="fr-FR" dirty="0" smtClean="0"/>
              <a:t> Breizh :Les </a:t>
            </a:r>
            <a:r>
              <a:rPr lang="fr-FR" dirty="0"/>
              <a:t>problématiques communes : </a:t>
            </a:r>
            <a:br>
              <a:rPr lang="fr-FR" dirty="0"/>
            </a:br>
            <a:endParaRPr lang="fr-FR" dirty="0"/>
          </a:p>
        </p:txBody>
      </p:sp>
      <p:sp>
        <p:nvSpPr>
          <p:cNvPr id="3" name="Espace réservé du contenu 2"/>
          <p:cNvSpPr>
            <a:spLocks noGrp="1"/>
          </p:cNvSpPr>
          <p:nvPr>
            <p:ph idx="1"/>
          </p:nvPr>
        </p:nvSpPr>
        <p:spPr>
          <a:xfrm>
            <a:off x="457200" y="1916832"/>
            <a:ext cx="8229600" cy="4657704"/>
          </a:xfrm>
        </p:spPr>
        <p:txBody>
          <a:bodyPr/>
          <a:lstStyle/>
          <a:p>
            <a:r>
              <a:rPr lang="fr-FR" dirty="0" smtClean="0"/>
              <a:t>Image, communication, visibilité, accès aux TIC et au </a:t>
            </a:r>
            <a:r>
              <a:rPr lang="fr-FR" dirty="0" smtClean="0"/>
              <a:t>Très Haut Débit,</a:t>
            </a:r>
            <a:endParaRPr lang="fr-FR" dirty="0" smtClean="0"/>
          </a:p>
          <a:p>
            <a:r>
              <a:rPr lang="fr-FR" dirty="0" smtClean="0"/>
              <a:t>Interconnaissance des structures et ressources existantes (culture et tourisme)</a:t>
            </a:r>
          </a:p>
          <a:p>
            <a:r>
              <a:rPr lang="fr-FR" dirty="0" smtClean="0"/>
              <a:t>Communication en langue bretonne et étrangères</a:t>
            </a:r>
          </a:p>
          <a:p>
            <a:r>
              <a:rPr lang="fr-FR" dirty="0" smtClean="0"/>
              <a:t>Accueil logistique : accès au territoire - mobilité, horaires d’ouverture des OT, restaurants etc. comme freins, signalisations trop hétérogènes,…</a:t>
            </a:r>
          </a:p>
        </p:txBody>
      </p:sp>
    </p:spTree>
    <p:extLst>
      <p:ext uri="{BB962C8B-B14F-4D97-AF65-F5344CB8AC3E}">
        <p14:creationId xmlns:p14="http://schemas.microsoft.com/office/powerpoint/2010/main" val="308029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		</a:t>
            </a:r>
            <a:endParaRPr lang="fr-FR" dirty="0"/>
          </a:p>
        </p:txBody>
      </p:sp>
      <p:sp>
        <p:nvSpPr>
          <p:cNvPr id="3" name="Espace réservé du contenu 2"/>
          <p:cNvSpPr>
            <a:spLocks noGrp="1"/>
          </p:cNvSpPr>
          <p:nvPr>
            <p:ph idx="1"/>
          </p:nvPr>
        </p:nvSpPr>
        <p:spPr/>
        <p:txBody>
          <a:bodyPr>
            <a:normAutofit/>
          </a:bodyPr>
          <a:lstStyle/>
          <a:p>
            <a:pPr marL="109728" indent="0" algn="ctr">
              <a:buNone/>
            </a:pPr>
            <a:r>
              <a:rPr lang="fr-FR" i="1" dirty="0" smtClean="0"/>
              <a:t>Mise en valeur du patrimoine archéologique du Centre Ouest Bretagne</a:t>
            </a:r>
          </a:p>
          <a:p>
            <a:pPr marL="109728" indent="0">
              <a:buNone/>
            </a:pPr>
            <a:r>
              <a:rPr lang="fr-FR" dirty="0" smtClean="0"/>
              <a:t>A partir de l’inventaire, un projet inédit à cette échelle :</a:t>
            </a:r>
          </a:p>
          <a:p>
            <a:pPr marL="109728" indent="0">
              <a:buNone/>
            </a:pPr>
            <a:endParaRPr lang="fr-FR" dirty="0" smtClean="0"/>
          </a:p>
          <a:p>
            <a:r>
              <a:rPr lang="fr-FR" dirty="0" smtClean="0"/>
              <a:t>Edition du livre : Archéologie en Centre Bretagne (2</a:t>
            </a:r>
            <a:r>
              <a:rPr lang="fr-FR" baseline="30000" dirty="0" smtClean="0"/>
              <a:t>ème</a:t>
            </a:r>
            <a:r>
              <a:rPr lang="fr-FR" dirty="0" smtClean="0"/>
              <a:t> édition),</a:t>
            </a:r>
          </a:p>
          <a:p>
            <a:r>
              <a:rPr lang="fr-FR" dirty="0" smtClean="0"/>
              <a:t>Création d’un site </a:t>
            </a:r>
            <a:r>
              <a:rPr lang="fr-FR" dirty="0"/>
              <a:t>internet </a:t>
            </a:r>
            <a:r>
              <a:rPr lang="fr-FR" dirty="0" smtClean="0"/>
              <a:t>/ exposition itinérante :</a:t>
            </a:r>
          </a:p>
          <a:p>
            <a:pPr marL="109728" indent="0" algn="ctr">
              <a:buNone/>
            </a:pPr>
            <a:r>
              <a:rPr lang="fr-FR" dirty="0" smtClean="0">
                <a:hlinkClick r:id="rId2"/>
              </a:rPr>
              <a:t>www.kreizyarcho.org</a:t>
            </a:r>
            <a:r>
              <a:rPr lang="fr-FR" dirty="0" smtClean="0"/>
              <a:t> </a:t>
            </a:r>
          </a:p>
          <a:p>
            <a:r>
              <a:rPr lang="fr-FR" dirty="0" smtClean="0"/>
              <a:t>Conception de 10 parcours de découverte</a:t>
            </a:r>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1101491"/>
            <a:ext cx="2160240" cy="1080120"/>
          </a:xfrm>
          <a:prstGeom prst="rect">
            <a:avLst/>
          </a:prstGeom>
        </p:spPr>
      </p:pic>
    </p:spTree>
    <p:extLst>
      <p:ext uri="{BB962C8B-B14F-4D97-AF65-F5344CB8AC3E}">
        <p14:creationId xmlns:p14="http://schemas.microsoft.com/office/powerpoint/2010/main" val="4027539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Culture et tourisme : travailler ensemble </a:t>
            </a:r>
            <a:r>
              <a:rPr lang="fr-FR" u="sng" dirty="0" smtClean="0"/>
              <a:t>vraiment</a:t>
            </a:r>
            <a:endParaRPr lang="fr-FR" u="sng" dirty="0"/>
          </a:p>
          <a:p>
            <a:endParaRPr lang="fr-FR" dirty="0"/>
          </a:p>
          <a:p>
            <a:r>
              <a:rPr lang="fr-FR" u="sng" dirty="0" smtClean="0"/>
              <a:t>Solidarité</a:t>
            </a:r>
            <a:r>
              <a:rPr lang="fr-FR" dirty="0" smtClean="0"/>
              <a:t> et coordination sur tout le territoire</a:t>
            </a:r>
          </a:p>
          <a:p>
            <a:endParaRPr lang="fr-FR" dirty="0"/>
          </a:p>
          <a:p>
            <a:endParaRPr lang="fr-FR" dirty="0"/>
          </a:p>
        </p:txBody>
      </p:sp>
    </p:spTree>
    <p:extLst>
      <p:ext uri="{BB962C8B-B14F-4D97-AF65-F5344CB8AC3E}">
        <p14:creationId xmlns:p14="http://schemas.microsoft.com/office/powerpoint/2010/main" val="393461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faire culturel : </a:t>
            </a:r>
            <a:endParaRPr lang="fr-FR" dirty="0"/>
          </a:p>
        </p:txBody>
      </p:sp>
      <p:sp>
        <p:nvSpPr>
          <p:cNvPr id="3" name="Espace réservé du contenu 2"/>
          <p:cNvSpPr>
            <a:spLocks noGrp="1"/>
          </p:cNvSpPr>
          <p:nvPr>
            <p:ph idx="1"/>
          </p:nvPr>
        </p:nvSpPr>
        <p:spPr/>
        <p:txBody>
          <a:bodyPr>
            <a:normAutofit fontScale="92500" lnSpcReduction="20000"/>
          </a:bodyPr>
          <a:lstStyle/>
          <a:p>
            <a:pPr marL="109728" indent="0">
              <a:buNone/>
            </a:pPr>
            <a:r>
              <a:rPr lang="fr-FR" dirty="0" smtClean="0"/>
              <a:t>« Nous sommes tous des touristes un jour ou l’autre, engagés désormais à des degrés divers dans l’ethnographie planétaire. La fin de la visite de la planète, des découvertes par une élite fortunée, d’érudits ou de voyageurs héroïques est arrivée.</a:t>
            </a:r>
          </a:p>
          <a:p>
            <a:pPr marL="109728" indent="0">
              <a:buNone/>
            </a:pPr>
            <a:r>
              <a:rPr lang="fr-FR" b="1" i="1" dirty="0" smtClean="0"/>
              <a:t>Le tourisme n’est donc pas la massification dégradante du voyage. Il est bien plutôt la généralisation d’un mode de connaissance. </a:t>
            </a:r>
            <a:r>
              <a:rPr lang="fr-FR" i="1" dirty="0" smtClean="0"/>
              <a:t>Par l’observation et cette connaissance, nous reconstruisons sans cesse notre vision du monde »</a:t>
            </a:r>
          </a:p>
          <a:p>
            <a:pPr marL="109728" indent="0">
              <a:buNone/>
            </a:pPr>
            <a:endParaRPr lang="fr-FR" i="1" dirty="0" smtClean="0"/>
          </a:p>
          <a:p>
            <a:pPr marL="109728" indent="0" algn="r">
              <a:buNone/>
            </a:pPr>
            <a:r>
              <a:rPr lang="fr-FR" sz="2200" i="1" dirty="0" smtClean="0"/>
              <a:t>Jean-Didier Urbain – L’idiot du voyage, histoire de touristes </a:t>
            </a:r>
          </a:p>
          <a:p>
            <a:pPr marL="109728" indent="0" algn="r">
              <a:buNone/>
            </a:pPr>
            <a:r>
              <a:rPr lang="fr-FR" sz="2200" i="1" dirty="0" smtClean="0"/>
              <a:t>Petite Bibliothèque Payot - 2002</a:t>
            </a:r>
            <a:endParaRPr lang="fr-FR" sz="2200" i="1" dirty="0"/>
          </a:p>
        </p:txBody>
      </p:sp>
    </p:spTree>
    <p:extLst>
      <p:ext uri="{BB962C8B-B14F-4D97-AF65-F5344CB8AC3E}">
        <p14:creationId xmlns:p14="http://schemas.microsoft.com/office/powerpoint/2010/main" val="342981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109728" indent="0" algn="ctr">
              <a:buNone/>
            </a:pPr>
            <a:r>
              <a:rPr lang="fr-FR" dirty="0" err="1" smtClean="0"/>
              <a:t>Trugarez</a:t>
            </a:r>
            <a:r>
              <a:rPr lang="fr-FR" dirty="0" smtClean="0"/>
              <a:t> d’an </a:t>
            </a:r>
            <a:r>
              <a:rPr lang="fr-FR" dirty="0" err="1" smtClean="0"/>
              <a:t>holl</a:t>
            </a:r>
            <a:endParaRPr lang="fr-FR" dirty="0" smtClean="0"/>
          </a:p>
          <a:p>
            <a:pPr marL="109728" indent="0" algn="ctr">
              <a:buNone/>
            </a:pPr>
            <a:endParaRPr lang="fr-FR" dirty="0"/>
          </a:p>
          <a:p>
            <a:pPr marL="109728" indent="0" algn="ctr">
              <a:buNone/>
            </a:pPr>
            <a:r>
              <a:rPr lang="fr-FR" dirty="0" smtClean="0"/>
              <a:t>Merci de votre attention</a:t>
            </a:r>
            <a:endParaRPr lang="fr-FR" dirty="0"/>
          </a:p>
        </p:txBody>
      </p:sp>
    </p:spTree>
    <p:extLst>
      <p:ext uri="{BB962C8B-B14F-4D97-AF65-F5344CB8AC3E}">
        <p14:creationId xmlns:p14="http://schemas.microsoft.com/office/powerpoint/2010/main" val="39280308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Personnalisé 65">
      <a:dk1>
        <a:sysClr val="windowText" lastClr="000000"/>
      </a:dk1>
      <a:lt1>
        <a:sysClr val="window" lastClr="FFFFFF"/>
      </a:lt1>
      <a:dk2>
        <a:srgbClr val="91C60C"/>
      </a:dk2>
      <a:lt2>
        <a:srgbClr val="007E39"/>
      </a:lt2>
      <a:accent1>
        <a:srgbClr val="007E39"/>
      </a:accent1>
      <a:accent2>
        <a:srgbClr val="00A84C"/>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656</TotalTime>
  <Words>483</Words>
  <Application>Microsoft Office PowerPoint</Application>
  <PresentationFormat>Affichage à l'écran (4:3)</PresentationFormat>
  <Paragraphs>66</Paragraphs>
  <Slides>9</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Calibri</vt:lpstr>
      <vt:lpstr>Calibri Light</vt:lpstr>
      <vt:lpstr>Georgia</vt:lpstr>
      <vt:lpstr>Wingdings 2</vt:lpstr>
      <vt:lpstr>Urban</vt:lpstr>
      <vt:lpstr>Pays du Centre Ouest Bretagne Culture et tourisme</vt:lpstr>
      <vt:lpstr>Mise en réseau des acteurs du patrimoine – les constats</vt:lpstr>
      <vt:lpstr>Mise en réseau des acteurs du patrimoine : les préconisations :</vt:lpstr>
      <vt:lpstr>Kalon Breizh : groupe culture et tourisme</vt:lpstr>
      <vt:lpstr> Kalon Breizh :Les problématiques communes :  </vt:lpstr>
      <vt:lpstr>  </vt:lpstr>
      <vt:lpstr>CONCLUSIONS</vt:lpstr>
      <vt:lpstr>Pour faire culturel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Marie-Helene</dc:creator>
  <cp:lastModifiedBy>cdd</cp:lastModifiedBy>
  <cp:revision>50</cp:revision>
  <cp:lastPrinted>2017-12-04T15:06:19Z</cp:lastPrinted>
  <dcterms:created xsi:type="dcterms:W3CDTF">2013-07-01T14:45:29Z</dcterms:created>
  <dcterms:modified xsi:type="dcterms:W3CDTF">2017-12-19T15:46:09Z</dcterms:modified>
</cp:coreProperties>
</file>